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491" r:id="rId2"/>
    <p:sldId id="494" r:id="rId3"/>
    <p:sldId id="495" r:id="rId4"/>
    <p:sldId id="496" r:id="rId5"/>
    <p:sldId id="497" r:id="rId6"/>
    <p:sldId id="498" r:id="rId7"/>
    <p:sldId id="499" r:id="rId8"/>
    <p:sldId id="430" r:id="rId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5C7D"/>
    <a:srgbClr val="F68D2E"/>
    <a:srgbClr val="000000"/>
    <a:srgbClr val="FF9800"/>
    <a:srgbClr val="74D1EA"/>
    <a:srgbClr val="7DCBDA"/>
    <a:srgbClr val="93C90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6434" autoAdjust="0"/>
  </p:normalViewPr>
  <p:slideViewPr>
    <p:cSldViewPr snapToGrid="0" snapToObjects="1">
      <p:cViewPr>
        <p:scale>
          <a:sx n="125" d="100"/>
          <a:sy n="125" d="100"/>
        </p:scale>
        <p:origin x="90" y="-22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2628"/>
    </p:cViewPr>
  </p:sorterViewPr>
  <p:notesViewPr>
    <p:cSldViewPr snapToGrid="0" snapToObjects="1" showGuides="1">
      <p:cViewPr varScale="1">
        <p:scale>
          <a:sx n="81" d="100"/>
          <a:sy n="81" d="100"/>
        </p:scale>
        <p:origin x="231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83626A8-2E3A-D644-9350-F7D3D4A7622F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EB91051-AAC4-2043-80E8-A8026CC22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60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F4C4B87-477E-8042-9C33-0FDAACDB3875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72B1F27-99F6-BD4D-9A0D-B24FC453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78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19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07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50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Red Sho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845"/>
            <a:ext cx="12192001" cy="6858846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9600" y="3851275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971800"/>
            <a:ext cx="10972800" cy="838200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Ligh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41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One Column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515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4B54F3D-BE82-4A64-BF1B-F225E2604A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>
      <p:ext uri="{BB962C8B-B14F-4D97-AF65-F5344CB8AC3E}">
        <p14:creationId xmlns:p14="http://schemas.microsoft.com/office/powerpoint/2010/main" val="2196459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eft-S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Left Column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5181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1697DD8-C35C-4160-ACF9-6EFA2CA7A0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Two Column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5181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181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70A62AC-9CA2-422D-A9A2-A93CF44543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>
      <p:ext uri="{BB962C8B-B14F-4D97-AF65-F5344CB8AC3E}">
        <p14:creationId xmlns:p14="http://schemas.microsoft.com/office/powerpoint/2010/main" val="2410182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Three Column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34925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0"/>
          </p:nvPr>
        </p:nvSpPr>
        <p:spPr>
          <a:xfrm>
            <a:off x="4368800" y="1600200"/>
            <a:ext cx="34925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7899400" y="1600200"/>
            <a:ext cx="34544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3B23B1-9A57-4EBA-8360-FF4B2DBC71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Corporate Blu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rgbClr val="165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8A55D82A-7492-4EEF-8F5A-1047ABCD4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5200" y="6356350"/>
            <a:ext cx="500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  <p:extLst>
      <p:ext uri="{BB962C8B-B14F-4D97-AF65-F5344CB8AC3E}">
        <p14:creationId xmlns:p14="http://schemas.microsoft.com/office/powerpoint/2010/main" val="26962757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Corporate Blue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713948-AF0F-B84B-9707-D386E16BE2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26720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46473D3-71D5-44C2-B2E0-97E0ADE4E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5200" y="6356350"/>
            <a:ext cx="500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  <p:extLst>
      <p:ext uri="{BB962C8B-B14F-4D97-AF65-F5344CB8AC3E}">
        <p14:creationId xmlns:p14="http://schemas.microsoft.com/office/powerpoint/2010/main" val="1484821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Knowledge Worker Fem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9600" y="3851275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971800"/>
            <a:ext cx="10972800" cy="838200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621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Light Blu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F375483-D4A2-4CB9-B353-596D83778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5200" y="6356350"/>
            <a:ext cx="500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Light Blue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44"/>
          <a:stretch/>
        </p:blipFill>
        <p:spPr>
          <a:xfrm>
            <a:off x="0" y="0"/>
            <a:ext cx="42672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BC3AA8-AD72-44BE-A235-4108BBE88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B7F09849-BFBC-4647-8D27-608186F43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5200" y="6356350"/>
            <a:ext cx="500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Teal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1BD04D-4671-4C85-89A7-1BDF523FB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1C110DDD-DFC5-420C-A1F9-94EB2337E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5200" y="6356350"/>
            <a:ext cx="500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Teal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44"/>
          <a:stretch/>
        </p:blipFill>
        <p:spPr>
          <a:xfrm>
            <a:off x="0" y="0"/>
            <a:ext cx="4267200" cy="6865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D491E7-A1BD-4924-B083-3B282ED93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07CE8E57-E99A-41BB-8CDE-546B5BE5F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5200" y="6356350"/>
            <a:ext cx="500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Green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67200" cy="68687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CE56D1-DA02-4F03-87E5-150A7BEE97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07650C3-DCE2-43B3-BAC3-B0ED1B05CF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5200" y="6356350"/>
            <a:ext cx="500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Green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444" b="-775"/>
          <a:stretch/>
        </p:blipFill>
        <p:spPr>
          <a:xfrm>
            <a:off x="0" y="-1"/>
            <a:ext cx="4267200" cy="6911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6606FF-CC5F-4631-AEE1-A69728BC9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F46197E8-E954-4F99-8984-2A632FA9B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5200" y="6356350"/>
            <a:ext cx="500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Oran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0"/>
            <a:ext cx="426719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19474D-BDA1-49E1-AD48-64469A943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93087A5F-803E-428A-ADBB-8D01F4874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5200" y="6356350"/>
            <a:ext cx="500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Orange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44"/>
          <a:stretch/>
        </p:blipFill>
        <p:spPr>
          <a:xfrm>
            <a:off x="0" y="0"/>
            <a:ext cx="42672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6C4604-6E08-4B77-B9F8-1F71219C0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750505EA-1FB2-40CD-B207-C6CCA41D89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5200" y="6356350"/>
            <a:ext cx="500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 - Corporat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5A07802-5E44-4FF1-B1C7-A85726EB06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Two Column Comparison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10BA42-633D-4C74-B997-26F7D3F95E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59000"/>
            <a:ext cx="4352365" cy="4017963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37C4EC7-21E4-4B92-A225-00C4F36E7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87135" y="2159000"/>
            <a:ext cx="4453964" cy="4017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8461ABF-C494-4EE3-A6FF-9F170F845F1B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887134" y="1600199"/>
            <a:ext cx="4453965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76ED6C4-19FE-4B9E-9724-FC76EBC3E06B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8200" y="1600200"/>
            <a:ext cx="4352365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F7051E-0A5B-4957-AD51-5ECD2A250410}"/>
              </a:ext>
            </a:extLst>
          </p:cNvPr>
          <p:cNvSpPr/>
          <p:nvPr userDrawn="1"/>
        </p:nvSpPr>
        <p:spPr>
          <a:xfrm>
            <a:off x="5353050" y="2913961"/>
            <a:ext cx="1371600" cy="13716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VS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5BE2793-37E3-497E-9566-D306C1047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Two Column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59000"/>
            <a:ext cx="4352365" cy="4017963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7135" y="2159000"/>
            <a:ext cx="4453964" cy="4017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6887134" y="1600199"/>
            <a:ext cx="4453965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838200" y="1600200"/>
            <a:ext cx="4352365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41E939-FC1F-4869-833C-A25BD912EF56}"/>
              </a:ext>
            </a:extLst>
          </p:cNvPr>
          <p:cNvSpPr/>
          <p:nvPr userDrawn="1"/>
        </p:nvSpPr>
        <p:spPr>
          <a:xfrm>
            <a:off x="5353050" y="2913961"/>
            <a:ext cx="13716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VS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1F18CFD-A18A-4C78-A745-DF08B055D0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Knowledge Worker M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870"/>
            <a:ext cx="12192000" cy="6864871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9600" y="3851275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971800"/>
            <a:ext cx="10972800" cy="838200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s with Dividers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C654AB-CAA5-4D2B-B221-FCA74CBF3800}"/>
              </a:ext>
            </a:extLst>
          </p:cNvPr>
          <p:cNvCxnSpPr>
            <a:cxnSpLocks/>
          </p:cNvCxnSpPr>
          <p:nvPr userDrawn="1"/>
        </p:nvCxnSpPr>
        <p:spPr>
          <a:xfrm>
            <a:off x="3039246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C654AB-CAA5-4D2B-B221-FCA74CBF3800}"/>
              </a:ext>
            </a:extLst>
          </p:cNvPr>
          <p:cNvCxnSpPr>
            <a:cxnSpLocks/>
          </p:cNvCxnSpPr>
          <p:nvPr userDrawn="1"/>
        </p:nvCxnSpPr>
        <p:spPr>
          <a:xfrm>
            <a:off x="6043929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C654AB-CAA5-4D2B-B221-FCA74CBF3800}"/>
              </a:ext>
            </a:extLst>
          </p:cNvPr>
          <p:cNvCxnSpPr>
            <a:cxnSpLocks/>
          </p:cNvCxnSpPr>
          <p:nvPr userDrawn="1"/>
        </p:nvCxnSpPr>
        <p:spPr>
          <a:xfrm>
            <a:off x="9046123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miter/>
            <a:headEnd type="none" w="med" len="med"/>
            <a:tailEnd type="none" w="med" len="med"/>
          </a:ln>
        </p:spPr>
      </p:cxnSp>
      <p:sp>
        <p:nvSpPr>
          <p:cNvPr id="18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6281782" y="2969591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285485" y="2969591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281783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9285485" y="3821277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41C9E0B9-DED5-4931-B37B-2F8F2D54F6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0334" y="2967455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92DA6659-D96C-4477-AE00-879BD2ADF1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74037" y="2967455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45768656-D719-488E-B83A-86066D9C22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0335" y="3817005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417D9AD9-01B0-41E5-8331-B601F4C95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4037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0C2A67A-DDA5-4A9C-81F9-ADF7D5EA54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A91F50-8EA7-40A2-BDE0-0E5EA436089D}"/>
              </a:ext>
            </a:extLst>
          </p:cNvPr>
          <p:cNvSpPr/>
          <p:nvPr userDrawn="1"/>
        </p:nvSpPr>
        <p:spPr>
          <a:xfrm>
            <a:off x="9755200" y="6458814"/>
            <a:ext cx="12089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2019, LogMeIn, Inc.</a:t>
            </a:r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with Divider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2D5478-158B-49A2-BE16-DC82001026F2}"/>
              </a:ext>
            </a:extLst>
          </p:cNvPr>
          <p:cNvCxnSpPr>
            <a:cxnSpLocks/>
          </p:cNvCxnSpPr>
          <p:nvPr userDrawn="1"/>
        </p:nvCxnSpPr>
        <p:spPr>
          <a:xfrm>
            <a:off x="3039246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A6819B-3F61-47B6-B628-32838A64A778}"/>
              </a:ext>
            </a:extLst>
          </p:cNvPr>
          <p:cNvCxnSpPr>
            <a:cxnSpLocks/>
          </p:cNvCxnSpPr>
          <p:nvPr userDrawn="1"/>
        </p:nvCxnSpPr>
        <p:spPr>
          <a:xfrm>
            <a:off x="6043929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F76815D-6E60-49B6-B826-B43A9B231569}"/>
              </a:ext>
            </a:extLst>
          </p:cNvPr>
          <p:cNvCxnSpPr>
            <a:cxnSpLocks/>
          </p:cNvCxnSpPr>
          <p:nvPr userDrawn="1"/>
        </p:nvCxnSpPr>
        <p:spPr>
          <a:xfrm>
            <a:off x="9046123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sysDot"/>
            <a:miter/>
            <a:headEnd type="none" w="med" len="med"/>
            <a:tailEnd type="none" w="med" len="med"/>
          </a:ln>
        </p:spPr>
      </p:cxn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DF80E4F0-B01B-4273-BE0E-F9C11E8874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1782" y="2969591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D234EC0-AA8D-410F-9DF6-1A1E7E059F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5485" y="2969591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4A86000-1FB5-4C36-8336-F51E7D4EA9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1783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7BF7E4E8-0108-4623-AE5D-10BB9C7061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85485" y="3821277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3DAE3DC-1A69-4B7A-AA4E-BFBC50BD0E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0334" y="2967455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540C13BD-FCA0-468C-B4C7-16009A84E3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74037" y="2967455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CBDD7794-923D-4C5D-BC71-C596F0A366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0335" y="3817005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4883D334-117C-46E9-A600-A0A22B72D7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4037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67EDA9A-6DC8-4E42-84D8-CBA4C85C6C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s with Circles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7">
            <a:extLst>
              <a:ext uri="{FF2B5EF4-FFF2-40B4-BE49-F238E27FC236}">
                <a16:creationId xmlns:a16="http://schemas.microsoft.com/office/drawing/2014/main" id="{DB217BC1-6DD6-41BB-9D69-82917BB5A1F2}"/>
              </a:ext>
            </a:extLst>
          </p:cNvPr>
          <p:cNvSpPr txBox="1"/>
          <p:nvPr userDrawn="1"/>
        </p:nvSpPr>
        <p:spPr>
          <a:xfrm>
            <a:off x="1132892" y="2385124"/>
            <a:ext cx="2675398" cy="2672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endParaRPr lang="en-US" sz="5400" dirty="0">
              <a:solidFill>
                <a:schemeClr val="tx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2B4D1A35-85B8-448A-83AC-27CE701ACE8C}"/>
              </a:ext>
            </a:extLst>
          </p:cNvPr>
          <p:cNvSpPr txBox="1"/>
          <p:nvPr userDrawn="1"/>
        </p:nvSpPr>
        <p:spPr>
          <a:xfrm>
            <a:off x="4799796" y="2354189"/>
            <a:ext cx="2675398" cy="2672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tx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5E3CFFF2-137A-430A-9CE3-D8F609AA084A}"/>
              </a:ext>
            </a:extLst>
          </p:cNvPr>
          <p:cNvSpPr txBox="1"/>
          <p:nvPr userDrawn="1"/>
        </p:nvSpPr>
        <p:spPr>
          <a:xfrm>
            <a:off x="8486311" y="2354189"/>
            <a:ext cx="2675398" cy="2672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tx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0B334-E47A-4191-8E84-B03A6DD089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34DEB2-9102-4B99-ABDD-0FA818EF3367}"/>
              </a:ext>
            </a:extLst>
          </p:cNvPr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E9131B0-B8BD-4ADE-823A-0BFF503DF4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F533C71-BF38-6B42-B1CB-27B69EF97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9D615-3F95-214A-B485-FD622E67D6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3689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DED954C-3BBD-364D-B5A3-414044911E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689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93AAFB3-1D72-B84D-9A43-88A9B176FB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9290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8F40F3B-2B40-7848-A73F-FDB48F6B67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9290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E5F9B7-E0ED-6049-8671-FBCF291CB1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51834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18E8CB6-9049-7245-9A07-11D8604FEF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34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17AFD8-F3D4-4BF5-BC3E-99F61226B718}"/>
              </a:ext>
            </a:extLst>
          </p:cNvPr>
          <p:cNvSpPr/>
          <p:nvPr userDrawn="1"/>
        </p:nvSpPr>
        <p:spPr>
          <a:xfrm>
            <a:off x="9755200" y="6458814"/>
            <a:ext cx="12089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2019, LogMeIn, Inc.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with Circle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7">
            <a:extLst>
              <a:ext uri="{FF2B5EF4-FFF2-40B4-BE49-F238E27FC236}">
                <a16:creationId xmlns:a16="http://schemas.microsoft.com/office/drawing/2014/main" id="{DB217BC1-6DD6-41BB-9D69-82917BB5A1F2}"/>
              </a:ext>
            </a:extLst>
          </p:cNvPr>
          <p:cNvSpPr txBox="1"/>
          <p:nvPr userDrawn="1"/>
        </p:nvSpPr>
        <p:spPr>
          <a:xfrm>
            <a:off x="1132892" y="2385124"/>
            <a:ext cx="2675398" cy="267241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endParaRPr lang="en-US" sz="5400" dirty="0">
              <a:solidFill>
                <a:schemeClr val="accent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2B4D1A35-85B8-448A-83AC-27CE701ACE8C}"/>
              </a:ext>
            </a:extLst>
          </p:cNvPr>
          <p:cNvSpPr txBox="1"/>
          <p:nvPr userDrawn="1"/>
        </p:nvSpPr>
        <p:spPr>
          <a:xfrm>
            <a:off x="4799796" y="2354189"/>
            <a:ext cx="2675398" cy="267241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accent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5E3CFFF2-137A-430A-9CE3-D8F609AA084A}"/>
              </a:ext>
            </a:extLst>
          </p:cNvPr>
          <p:cNvSpPr txBox="1"/>
          <p:nvPr userDrawn="1"/>
        </p:nvSpPr>
        <p:spPr>
          <a:xfrm>
            <a:off x="8486311" y="2354189"/>
            <a:ext cx="2675398" cy="267241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accent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955798A-A8AC-4987-A7DC-E71175697B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77500E-7766-AD41-B378-184B7BEC6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17B4DA1-7666-6F40-8AD7-DC40DFF754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3689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FFCF743-4F70-2044-ABF6-59A0AA5D2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689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5B75C3C-39EB-2E47-B095-4D7902FC6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9290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23EE8A9-04ED-D240-8653-A7AB1BA23A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9290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77EACEE-3E94-8145-AE13-0C17F8E31B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51834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C2798A2-91D9-3E4D-AB19-FB89881DCF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34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8759351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Slide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131825" y="1177999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74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084499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65722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125447" y="1164590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06670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1131825" y="3843276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109273" y="39037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5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9150221" y="3815086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040948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8081896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Team Slide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DF8B63-9A41-413A-B4E6-354BBB7B4FE7}"/>
              </a:ext>
            </a:extLst>
          </p:cNvPr>
          <p:cNvSpPr/>
          <p:nvPr userDrawn="1"/>
        </p:nvSpPr>
        <p:spPr>
          <a:xfrm>
            <a:off x="9755200" y="6458814"/>
            <a:ext cx="12089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2019, LogMeIn, Inc.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121277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74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162225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65722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228573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06670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1096503" y="39204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137451" y="39204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5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9203799" y="39204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040948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8081896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Team Slide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- Corporat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“Key Statement Slide”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04CCE-1B9F-432B-8A59-CC1C640BC4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92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“Key Statement Slide”</a:t>
            </a:r>
          </a:p>
        </p:txBody>
      </p:sp>
    </p:spTree>
    <p:extLst>
      <p:ext uri="{BB962C8B-B14F-4D97-AF65-F5344CB8AC3E}">
        <p14:creationId xmlns:p14="http://schemas.microsoft.com/office/powerpoint/2010/main" val="3109730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Circle Over Photo - Corporate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6629400" y="914400"/>
            <a:ext cx="5029200" cy="5029200"/>
          </a:xfrm>
          <a:prstGeom prst="ellipse">
            <a:avLst/>
          </a:prstGeom>
          <a:solidFill>
            <a:srgbClr val="165C7D">
              <a:alpha val="90000"/>
            </a:srgbClr>
          </a:solidFill>
        </p:spPr>
        <p:txBody>
          <a:bodyPr lIns="0" tIns="0" rIns="0" bIns="0"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z="3600" dirty="0"/>
              <a:t>“Key Statement Circle Over Photo”</a:t>
            </a:r>
            <a:br>
              <a:rPr lang="en-US" dirty="0"/>
            </a:br>
            <a:r>
              <a:rPr lang="en-US" sz="2800" b="0" dirty="0"/>
              <a:t>(best over lighter photos)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20" y="5758105"/>
            <a:ext cx="1425403" cy="4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7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Circle Over Photo - Ligh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6629400" y="914400"/>
            <a:ext cx="5029200" cy="5029200"/>
          </a:xfrm>
          <a:prstGeom prst="ellipse">
            <a:avLst/>
          </a:prstGeom>
          <a:solidFill>
            <a:srgbClr val="74D1EA">
              <a:alpha val="90000"/>
            </a:srgbClr>
          </a:solidFill>
        </p:spPr>
        <p:txBody>
          <a:bodyPr lIns="0" tIns="0" rIns="0" bIns="0" anchor="ctr">
            <a:normAutofit/>
          </a:bodyPr>
          <a:lstStyle>
            <a:lvl1pPr algn="ctr">
              <a:tabLst>
                <a:tab pos="741363" algn="l"/>
              </a:tabLs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z="3600" dirty="0"/>
              <a:t>“Key Statement Circle Over Photo”</a:t>
            </a:r>
            <a:br>
              <a:rPr lang="en-US" dirty="0"/>
            </a:br>
            <a:r>
              <a:rPr lang="en-US" sz="2800" b="0" dirty="0"/>
              <a:t>(best over darker photos)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20" y="5758105"/>
            <a:ext cx="1425403" cy="4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MI Sign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0CA6C2-6D72-6A4F-9468-8F5C0D2E5C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9600" y="3851275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971800"/>
            <a:ext cx="10972800" cy="838200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967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nly - 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ADE988-C611-4E7A-B8B4-E653956B63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109728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“Click to Edit Quote Master Slide”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591A966-F1CC-4BEB-AFB8-DF34DE3522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" y="3602038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|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71DF3-F7FF-4029-B8E6-694E5F9F42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5FECC-227D-44CA-A3A1-75F7F0255EE6}"/>
              </a:ext>
            </a:extLst>
          </p:cNvPr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14C170-118F-41C9-A7B3-4DC0893510E3}"/>
              </a:ext>
            </a:extLst>
          </p:cNvPr>
          <p:cNvSpPr/>
          <p:nvPr userDrawn="1"/>
        </p:nvSpPr>
        <p:spPr>
          <a:xfrm>
            <a:off x="9755200" y="6458814"/>
            <a:ext cx="12089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2019, LogMeIn, Inc.</a:t>
            </a:r>
          </a:p>
        </p:txBody>
      </p:sp>
    </p:spTree>
    <p:extLst>
      <p:ext uri="{BB962C8B-B14F-4D97-AF65-F5344CB8AC3E}">
        <p14:creationId xmlns:p14="http://schemas.microsoft.com/office/powerpoint/2010/main" val="19175777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ly - Corporate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109728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“Click to Edit Quote Master Slide”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3602038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| Title</a:t>
            </a:r>
          </a:p>
        </p:txBody>
      </p:sp>
    </p:spTree>
    <p:extLst>
      <p:ext uri="{BB962C8B-B14F-4D97-AF65-F5344CB8AC3E}">
        <p14:creationId xmlns:p14="http://schemas.microsoft.com/office/powerpoint/2010/main" val="318180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shot and Quote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8267" y="1860453"/>
            <a:ext cx="2578446" cy="248294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88190" y="4450976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88190" y="5060576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3859306" y="1600200"/>
            <a:ext cx="7723093" cy="3052482"/>
          </a:xfrm>
        </p:spPr>
        <p:txBody>
          <a:bodyPr anchor="ctr">
            <a:normAutofit/>
          </a:bodyPr>
          <a:lstStyle>
            <a:lvl1pPr algn="l">
              <a:defRPr sz="4000" b="0" i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“Headshot with Quote Slide Master </a:t>
            </a:r>
            <a:r>
              <a:rPr lang="mr-IN" dirty="0"/>
              <a:t>–</a:t>
            </a:r>
            <a:r>
              <a:rPr lang="en-US" dirty="0"/>
              <a:t> quote here”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9A65BE-9300-4D87-9F8B-4D0F006B74FD}"/>
              </a:ext>
            </a:extLst>
          </p:cNvPr>
          <p:cNvSpPr/>
          <p:nvPr userDrawn="1"/>
        </p:nvSpPr>
        <p:spPr>
          <a:xfrm>
            <a:off x="9755200" y="6458814"/>
            <a:ext cx="12089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2019, LogMeIn, Inc.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 and Quot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8267" y="1860453"/>
            <a:ext cx="2578446" cy="248294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88190" y="4450976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88190" y="5060576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3859306" y="1600200"/>
            <a:ext cx="7723093" cy="3052482"/>
          </a:xfrm>
        </p:spPr>
        <p:txBody>
          <a:bodyPr anchor="ctr">
            <a:normAutofit/>
          </a:bodyPr>
          <a:lstStyle>
            <a:lvl1pPr algn="l">
              <a:defRPr sz="4000" b="0" i="1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“Headshot with Quote Slide Master </a:t>
            </a:r>
            <a:r>
              <a:rPr lang="mr-IN" dirty="0"/>
              <a:t>–</a:t>
            </a:r>
            <a:r>
              <a:rPr lang="en-US" dirty="0"/>
              <a:t> quote here”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“Title Only” Slide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9082F9-C52A-4493-97D0-7C0D6761DA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>
      <p:ext uri="{BB962C8B-B14F-4D97-AF65-F5344CB8AC3E}">
        <p14:creationId xmlns:p14="http://schemas.microsoft.com/office/powerpoint/2010/main" val="24521099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D5BDE1-CC3E-427F-9B77-CCDAA88B58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Closing Slide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D492E-E8A1-4E96-B2CF-60CB295D17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A3B9DC-A473-4BC5-A77B-2F9271672C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8606" y="6016136"/>
            <a:ext cx="1580042" cy="63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96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Corporat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109728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13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-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“Agenda” (Left Justified)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543050"/>
            <a:ext cx="10515600" cy="46196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A2CA1-1F1D-46B0-AEF5-0C36F53320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Slide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33575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0272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0272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974523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81220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081220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015471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22168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137664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1E7925-7686-4C26-970F-6F67E8FE93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EE07BFC-16CB-4DE9-AE14-D91C495560FF}"/>
              </a:ext>
            </a:extLst>
          </p:cNvPr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94EF45-D9F9-4A01-BEEE-6EF927E34614}"/>
              </a:ext>
            </a:extLst>
          </p:cNvPr>
          <p:cNvSpPr/>
          <p:nvPr userDrawn="1"/>
        </p:nvSpPr>
        <p:spPr>
          <a:xfrm>
            <a:off x="9755200" y="6458814"/>
            <a:ext cx="12089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2019, LogMeIn, Inc.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739DA94-A224-41A2-8D42-33204473C8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8077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74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4774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959025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65722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065722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8999973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06670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106670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933093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Corporate Blue">
    <p:bg>
      <p:bgPr>
        <a:solidFill>
          <a:srgbClr val="165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6324600"/>
            <a:ext cx="1066800" cy="42672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78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/>
            </a:br>
            <a:r>
              <a:rPr lang="en-US"/>
              <a:t>second 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13805"/>
            <a:ext cx="10515600" cy="4519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9755200" y="6458814"/>
            <a:ext cx="12089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2019, LogMeIn, Inc.</a:t>
            </a:r>
          </a:p>
        </p:txBody>
      </p:sp>
    </p:spTree>
    <p:extLst>
      <p:ext uri="{BB962C8B-B14F-4D97-AF65-F5344CB8AC3E}">
        <p14:creationId xmlns:p14="http://schemas.microsoft.com/office/powerpoint/2010/main" val="2602785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76" r:id="rId2"/>
    <p:sldLayoutId id="2147483678" r:id="rId3"/>
    <p:sldLayoutId id="2147483718" r:id="rId4"/>
    <p:sldLayoutId id="2147483663" r:id="rId5"/>
    <p:sldLayoutId id="2147483717" r:id="rId6"/>
    <p:sldLayoutId id="2147483683" r:id="rId7"/>
    <p:sldLayoutId id="2147483715" r:id="rId8"/>
    <p:sldLayoutId id="2147483694" r:id="rId9"/>
    <p:sldLayoutId id="2147483721" r:id="rId10"/>
    <p:sldLayoutId id="2147483687" r:id="rId11"/>
    <p:sldLayoutId id="2147483689" r:id="rId12"/>
    <p:sldLayoutId id="2147483695" r:id="rId13"/>
    <p:sldLayoutId id="2147483671" r:id="rId14"/>
    <p:sldLayoutId id="2147483697" r:id="rId15"/>
    <p:sldLayoutId id="2147483652" r:id="rId16"/>
    <p:sldLayoutId id="2147483713" r:id="rId17"/>
    <p:sldLayoutId id="2147483720" r:id="rId18"/>
    <p:sldLayoutId id="2147483722" r:id="rId19"/>
    <p:sldLayoutId id="2147483714" r:id="rId20"/>
    <p:sldLayoutId id="2147483709" r:id="rId21"/>
    <p:sldLayoutId id="2147483703" r:id="rId22"/>
    <p:sldLayoutId id="2147483712" r:id="rId23"/>
    <p:sldLayoutId id="2147483702" r:id="rId24"/>
    <p:sldLayoutId id="2147483711" r:id="rId25"/>
    <p:sldLayoutId id="2147483701" r:id="rId26"/>
    <p:sldLayoutId id="2147483710" r:id="rId27"/>
    <p:sldLayoutId id="2147483700" r:id="rId28"/>
    <p:sldLayoutId id="2147483708" r:id="rId29"/>
    <p:sldLayoutId id="2147483705" r:id="rId30"/>
    <p:sldLayoutId id="2147483704" r:id="rId31"/>
    <p:sldLayoutId id="2147483685" r:id="rId32"/>
    <p:sldLayoutId id="2147483719" r:id="rId33"/>
    <p:sldLayoutId id="2147483707" r:id="rId34"/>
    <p:sldLayoutId id="2147483706" r:id="rId35"/>
    <p:sldLayoutId id="2147483667" r:id="rId36"/>
    <p:sldLayoutId id="2147483668" r:id="rId37"/>
    <p:sldLayoutId id="2147483666" r:id="rId38"/>
    <p:sldLayoutId id="2147483675" r:id="rId39"/>
    <p:sldLayoutId id="2147483665" r:id="rId40"/>
    <p:sldLayoutId id="2147483674" r:id="rId41"/>
    <p:sldLayoutId id="2147483699" r:id="rId42"/>
    <p:sldLayoutId id="2147483698" r:id="rId43"/>
    <p:sldLayoutId id="2147483654" r:id="rId44"/>
    <p:sldLayoutId id="2147483672" r:id="rId4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Proxima Nova Lt" panose="02000506030000020004" pitchFamily="50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08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19C6C6C-1661-3F42-BBBB-C42CFAAB3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A29C0-3879-E34C-A0DA-CF268ADCCC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API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u-HU" dirty="0" err="1"/>
              <a:t>History</a:t>
            </a:r>
            <a:r>
              <a:rPr lang="hu-HU" dirty="0"/>
              <a:t> and </a:t>
            </a:r>
            <a:r>
              <a:rPr lang="hu-HU" dirty="0" err="1"/>
              <a:t>why</a:t>
            </a:r>
            <a:r>
              <a:rPr lang="hu-HU" dirty="0"/>
              <a:t> ?</a:t>
            </a:r>
          </a:p>
          <a:p>
            <a:r>
              <a:rPr lang="hu-HU" dirty="0" err="1"/>
              <a:t>Protocols</a:t>
            </a:r>
            <a:endParaRPr lang="hu-HU" dirty="0"/>
          </a:p>
          <a:p>
            <a:pPr lvl="1"/>
            <a:r>
              <a:rPr lang="hu-HU" dirty="0" err="1"/>
              <a:t>Usually</a:t>
            </a:r>
            <a:r>
              <a:rPr lang="hu-HU" dirty="0"/>
              <a:t> Http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What</a:t>
            </a:r>
            <a:r>
              <a:rPr lang="hu-HU" dirty="0"/>
              <a:t> is an API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217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HTTP 101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u-HU" dirty="0"/>
              <a:t>Text </a:t>
            </a:r>
            <a:r>
              <a:rPr lang="hu-HU" dirty="0" err="1"/>
              <a:t>based</a:t>
            </a:r>
            <a:endParaRPr lang="hu-HU" dirty="0"/>
          </a:p>
          <a:p>
            <a:r>
              <a:rPr lang="hu-HU" dirty="0"/>
              <a:t>Over TCP</a:t>
            </a:r>
          </a:p>
          <a:p>
            <a:r>
              <a:rPr lang="hu-HU" dirty="0" err="1"/>
              <a:t>Demo</a:t>
            </a:r>
            <a:r>
              <a:rPr lang="hu-HU" dirty="0"/>
              <a:t>: </a:t>
            </a:r>
            <a:r>
              <a:rPr lang="hu-HU" dirty="0" err="1"/>
              <a:t>check</a:t>
            </a:r>
            <a:r>
              <a:rPr lang="hu-HU" dirty="0"/>
              <a:t> http in </a:t>
            </a:r>
            <a:r>
              <a:rPr lang="hu-HU" dirty="0" err="1"/>
              <a:t>fiddler</a:t>
            </a:r>
            <a:endParaRPr lang="hu-HU" dirty="0"/>
          </a:p>
          <a:p>
            <a:pPr lvl="1"/>
            <a:r>
              <a:rPr lang="hu-HU" dirty="0" err="1"/>
              <a:t>Tools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view</a:t>
            </a:r>
            <a:r>
              <a:rPr lang="hu-HU" dirty="0"/>
              <a:t> http </a:t>
            </a:r>
            <a:r>
              <a:rPr lang="hu-HU" dirty="0" err="1"/>
              <a:t>traffic</a:t>
            </a:r>
            <a:r>
              <a:rPr lang="hu-HU" dirty="0"/>
              <a:t>: browser </a:t>
            </a:r>
            <a:r>
              <a:rPr lang="hu-HU" dirty="0" err="1"/>
              <a:t>built</a:t>
            </a:r>
            <a:r>
              <a:rPr lang="hu-HU" dirty="0"/>
              <a:t> in / </a:t>
            </a:r>
            <a:r>
              <a:rPr lang="hu-HU" dirty="0" err="1"/>
              <a:t>fiddler</a:t>
            </a:r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95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Api</a:t>
            </a:r>
            <a:r>
              <a:rPr lang="hu-HU" dirty="0"/>
              <a:t>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u-HU" dirty="0" err="1"/>
              <a:t>Task</a:t>
            </a:r>
            <a:r>
              <a:rPr lang="hu-HU" dirty="0"/>
              <a:t> </a:t>
            </a:r>
            <a:r>
              <a:rPr lang="hu-HU" dirty="0" err="1"/>
              <a:t>oriented</a:t>
            </a:r>
            <a:endParaRPr lang="hu-HU" dirty="0"/>
          </a:p>
          <a:p>
            <a:pPr lvl="1"/>
            <a:r>
              <a:rPr lang="hu-HU" dirty="0"/>
              <a:t>Web </a:t>
            </a:r>
            <a:r>
              <a:rPr lang="hu-HU" dirty="0" err="1"/>
              <a:t>services</a:t>
            </a:r>
            <a:endParaRPr lang="hu-HU" dirty="0"/>
          </a:p>
          <a:p>
            <a:r>
              <a:rPr lang="hu-HU" dirty="0" err="1"/>
              <a:t>State</a:t>
            </a:r>
            <a:r>
              <a:rPr lang="hu-HU" dirty="0"/>
              <a:t> </a:t>
            </a:r>
            <a:r>
              <a:rPr lang="hu-HU" dirty="0" err="1"/>
              <a:t>oriented</a:t>
            </a:r>
            <a:endParaRPr lang="hu-HU" dirty="0"/>
          </a:p>
          <a:p>
            <a:pPr lvl="1"/>
            <a:r>
              <a:rPr lang="en-US" dirty="0"/>
              <a:t>Representational State Transfer</a:t>
            </a:r>
          </a:p>
        </p:txBody>
      </p:sp>
    </p:spTree>
    <p:extLst>
      <p:ext uri="{BB962C8B-B14F-4D97-AF65-F5344CB8AC3E}">
        <p14:creationId xmlns:p14="http://schemas.microsoft.com/office/powerpoint/2010/main" val="2202223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A3D44-55FF-4D68-A7E0-457DFC72F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API Data </a:t>
            </a:r>
            <a:r>
              <a:rPr lang="hu-HU" dirty="0" err="1"/>
              <a:t>transmission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8AB1-494E-4F18-BAD8-3A844A45B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0440" y="581978"/>
            <a:ext cx="6578600" cy="5495926"/>
          </a:xfrm>
        </p:spPr>
        <p:txBody>
          <a:bodyPr/>
          <a:lstStyle/>
          <a:p>
            <a:r>
              <a:rPr lang="en-US" dirty="0"/>
              <a:t>query string</a:t>
            </a:r>
          </a:p>
          <a:p>
            <a:r>
              <a:rPr lang="hu-HU" dirty="0" err="1"/>
              <a:t>headers</a:t>
            </a:r>
            <a:endParaRPr lang="en-US" dirty="0"/>
          </a:p>
          <a:p>
            <a:r>
              <a:rPr lang="en-US" dirty="0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2385209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34B46-E6D6-48CE-A347-21D6F9DA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Authorization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033B0-C143-460D-AB29-4FFA21F949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u-HU" dirty="0" err="1"/>
              <a:t>Authorization</a:t>
            </a:r>
            <a:r>
              <a:rPr lang="hu-HU" dirty="0"/>
              <a:t> </a:t>
            </a:r>
            <a:r>
              <a:rPr lang="hu-HU" dirty="0" err="1"/>
              <a:t>header</a:t>
            </a:r>
            <a:r>
              <a:rPr lang="hu-HU" dirty="0"/>
              <a:t>:</a:t>
            </a:r>
          </a:p>
          <a:p>
            <a:pPr lvl="1"/>
            <a:r>
              <a:rPr lang="hu-HU" dirty="0"/>
              <a:t>http </a:t>
            </a:r>
            <a:r>
              <a:rPr lang="hu-HU" dirty="0" err="1"/>
              <a:t>basic</a:t>
            </a:r>
            <a:r>
              <a:rPr lang="hu-HU" dirty="0"/>
              <a:t> </a:t>
            </a:r>
            <a:r>
              <a:rPr lang="hu-HU" dirty="0" err="1"/>
              <a:t>auth</a:t>
            </a:r>
            <a:endParaRPr lang="hu-HU" dirty="0"/>
          </a:p>
          <a:p>
            <a:pPr lvl="1"/>
            <a:r>
              <a:rPr lang="hu-HU" dirty="0" err="1"/>
              <a:t>Bearer</a:t>
            </a:r>
            <a:r>
              <a:rPr lang="hu-HU" dirty="0"/>
              <a:t> </a:t>
            </a:r>
            <a:r>
              <a:rPr lang="hu-HU" dirty="0" err="1"/>
              <a:t>token</a:t>
            </a:r>
            <a:r>
              <a:rPr lang="hu-HU" dirty="0"/>
              <a:t> ( OAuth2, </a:t>
            </a:r>
            <a:r>
              <a:rPr lang="hu-HU" dirty="0" err="1"/>
              <a:t>OpenIdConnect</a:t>
            </a:r>
            <a:r>
              <a:rPr lang="hu-HU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558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u-HU" dirty="0" err="1"/>
              <a:t>Content-type</a:t>
            </a:r>
            <a:endParaRPr lang="hu-HU" dirty="0"/>
          </a:p>
          <a:p>
            <a:r>
              <a:rPr lang="hu-HU" dirty="0"/>
              <a:t>SOAP</a:t>
            </a:r>
          </a:p>
          <a:p>
            <a:r>
              <a:rPr lang="hu-HU" dirty="0"/>
              <a:t>JSON / REST</a:t>
            </a:r>
          </a:p>
          <a:p>
            <a:pPr lvl="1"/>
            <a:r>
              <a:rPr lang="hu-HU" dirty="0"/>
              <a:t>GET, POST, PUT, PATCH, DELETE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API </a:t>
            </a:r>
            <a:r>
              <a:rPr lang="hu-HU" dirty="0" err="1"/>
              <a:t>protocols</a:t>
            </a:r>
            <a:r>
              <a:rPr lang="hu-HU" dirty="0"/>
              <a:t> and </a:t>
            </a:r>
            <a:r>
              <a:rPr lang="hu-HU" dirty="0" err="1"/>
              <a:t>formats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249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D2A79-5B54-44D6-AD81-E5A95B64C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78298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ogMeIn Be Limitless ">
      <a:dk1>
        <a:srgbClr val="484E55"/>
      </a:dk1>
      <a:lt1>
        <a:srgbClr val="FFFFFF"/>
      </a:lt1>
      <a:dk2>
        <a:srgbClr val="165C7D"/>
      </a:dk2>
      <a:lt2>
        <a:srgbClr val="E7E6E6"/>
      </a:lt2>
      <a:accent1>
        <a:srgbClr val="165C7D"/>
      </a:accent1>
      <a:accent2>
        <a:srgbClr val="74D1EA"/>
      </a:accent2>
      <a:accent3>
        <a:srgbClr val="93C90E"/>
      </a:accent3>
      <a:accent4>
        <a:srgbClr val="F68D2E"/>
      </a:accent4>
      <a:accent5>
        <a:srgbClr val="009CA5"/>
      </a:accent5>
      <a:accent6>
        <a:srgbClr val="1F8ECE"/>
      </a:accent6>
      <a:hlink>
        <a:srgbClr val="7030A0"/>
      </a:hlink>
      <a:folHlink>
        <a:srgbClr val="FFC000"/>
      </a:folHlink>
    </a:clrScheme>
    <a:fontScheme name="LogMeIn-Lato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sz="2400" b="1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14866</TotalTime>
  <Words>92</Words>
  <Application>Microsoft Office PowerPoint</Application>
  <PresentationFormat>Widescreen</PresentationFormat>
  <Paragraphs>33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Lato</vt:lpstr>
      <vt:lpstr>Lato Light</vt:lpstr>
      <vt:lpstr>Proxima Nova Lt</vt:lpstr>
      <vt:lpstr>Office Theme</vt:lpstr>
      <vt:lpstr>PowerPoint Presentation</vt:lpstr>
      <vt:lpstr>What is an API ?</vt:lpstr>
      <vt:lpstr>HTTP 101</vt:lpstr>
      <vt:lpstr>Api </vt:lpstr>
      <vt:lpstr>API Data transmission</vt:lpstr>
      <vt:lpstr>Authorization</vt:lpstr>
      <vt:lpstr>API protocols and formats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Wong</dc:creator>
  <cp:lastModifiedBy>Zsolt Feher</cp:lastModifiedBy>
  <cp:revision>542</cp:revision>
  <cp:lastPrinted>2018-12-17T19:24:51Z</cp:lastPrinted>
  <dcterms:created xsi:type="dcterms:W3CDTF">2014-12-03T02:19:12Z</dcterms:created>
  <dcterms:modified xsi:type="dcterms:W3CDTF">2019-02-26T11:05:47Z</dcterms:modified>
</cp:coreProperties>
</file>